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7" r:id="rId2"/>
    <p:sldId id="259" r:id="rId3"/>
    <p:sldId id="258" r:id="rId4"/>
    <p:sldId id="260" r:id="rId5"/>
    <p:sldId id="261" r:id="rId6"/>
    <p:sldId id="262" r:id="rId7"/>
    <p:sldId id="295" r:id="rId8"/>
    <p:sldId id="296" r:id="rId9"/>
    <p:sldId id="297" r:id="rId10"/>
    <p:sldId id="298" r:id="rId11"/>
    <p:sldId id="263" r:id="rId12"/>
    <p:sldId id="264" r:id="rId13"/>
    <p:sldId id="265" r:id="rId14"/>
    <p:sldId id="266" r:id="rId15"/>
    <p:sldId id="299" r:id="rId16"/>
    <p:sldId id="300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FAF1A-CB6D-4DCD-9D9A-EB1114F1BA23}" type="datetimeFigureOut">
              <a:rPr lang="pt-BR" smtClean="0"/>
              <a:pPr/>
              <a:t>23/08/2016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98B5C-F071-4FB1-AF22-0AB4435FFF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DCA9-1146-4DBF-A308-ED14F7BF29E5}" type="datetimeFigureOut">
              <a:rPr lang="pt-BR" smtClean="0"/>
              <a:pPr/>
              <a:t>23/08/2016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AE59-9A3E-4326-A450-55DF918C7D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DCA9-1146-4DBF-A308-ED14F7BF29E5}" type="datetimeFigureOut">
              <a:rPr lang="pt-BR" smtClean="0"/>
              <a:pPr/>
              <a:t>23/08/2016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AE59-9A3E-4326-A450-55DF918C7D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DCA9-1146-4DBF-A308-ED14F7BF29E5}" type="datetimeFigureOut">
              <a:rPr lang="pt-BR" smtClean="0"/>
              <a:pPr/>
              <a:t>23/08/2016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AE59-9A3E-4326-A450-55DF918C7D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DCA9-1146-4DBF-A308-ED14F7BF29E5}" type="datetimeFigureOut">
              <a:rPr lang="pt-BR" smtClean="0"/>
              <a:pPr/>
              <a:t>23/08/2016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AE59-9A3E-4326-A450-55DF918C7D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DCA9-1146-4DBF-A308-ED14F7BF29E5}" type="datetimeFigureOut">
              <a:rPr lang="pt-BR" smtClean="0"/>
              <a:pPr/>
              <a:t>23/08/2016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AE59-9A3E-4326-A450-55DF918C7D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DCA9-1146-4DBF-A308-ED14F7BF29E5}" type="datetimeFigureOut">
              <a:rPr lang="pt-BR" smtClean="0"/>
              <a:pPr/>
              <a:t>23/08/2016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AE59-9A3E-4326-A450-55DF918C7D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DCA9-1146-4DBF-A308-ED14F7BF29E5}" type="datetimeFigureOut">
              <a:rPr lang="pt-BR" smtClean="0"/>
              <a:pPr/>
              <a:t>23/08/2016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AE59-9A3E-4326-A450-55DF918C7D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DCA9-1146-4DBF-A308-ED14F7BF29E5}" type="datetimeFigureOut">
              <a:rPr lang="pt-BR" smtClean="0"/>
              <a:pPr/>
              <a:t>23/08/2016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AE59-9A3E-4326-A450-55DF918C7D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DCA9-1146-4DBF-A308-ED14F7BF29E5}" type="datetimeFigureOut">
              <a:rPr lang="pt-BR" smtClean="0"/>
              <a:pPr/>
              <a:t>23/08/2016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AE59-9A3E-4326-A450-55DF918C7D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DCA9-1146-4DBF-A308-ED14F7BF29E5}" type="datetimeFigureOut">
              <a:rPr lang="pt-BR" smtClean="0"/>
              <a:pPr/>
              <a:t>23/08/2016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AE59-9A3E-4326-A450-55DF918C7D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DCA9-1146-4DBF-A308-ED14F7BF29E5}" type="datetimeFigureOut">
              <a:rPr lang="pt-BR" smtClean="0"/>
              <a:pPr/>
              <a:t>23/08/2016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4DAE59-9A3E-4326-A450-55DF918C7D1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EADCA9-1146-4DBF-A308-ED14F7BF29E5}" type="datetimeFigureOut">
              <a:rPr lang="pt-BR" smtClean="0"/>
              <a:pPr/>
              <a:t>23/08/2016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4DAE59-9A3E-4326-A450-55DF918C7D13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videos/Agressivo,%20passivo%20ou%20assertivo.mp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videos/Comunica&#231;&#227;o%20Verbal.mp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23850" y="1700213"/>
            <a:ext cx="8640763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ln w="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Curso de oratória</a:t>
            </a:r>
            <a:endParaRPr lang="pt-BR" sz="3600" kern="10" dirty="0">
              <a:ln w="0">
                <a:solidFill>
                  <a:srgbClr val="0000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403350" y="5516563"/>
            <a:ext cx="6400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pt-BR" dirty="0" smtClean="0"/>
              <a:t>Facilitador: Ricardo Lima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Elementos da comunicação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pt-BR"/>
              <a:t>	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95288" y="1700808"/>
            <a:ext cx="83534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Receptor</a:t>
            </a:r>
          </a:p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É a quem se dirige a mensagem. É ele que decodifica, interpreta e dá o feedback.</a:t>
            </a:r>
          </a:p>
          <a:p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27653" name="Picture 5" descr="falaqueeuteou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6375" y="3675063"/>
            <a:ext cx="3841750" cy="2803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Qual o seu estilo de comunicação verbal?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916832"/>
            <a:ext cx="3672408" cy="11817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5400" dirty="0" smtClean="0"/>
              <a:t>Assertiva ?</a:t>
            </a:r>
            <a:endParaRPr lang="pt-BR" sz="54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899592" y="5373216"/>
            <a:ext cx="7704856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4800" b="1" dirty="0" smtClean="0"/>
              <a:t>Vamos debater!</a:t>
            </a:r>
            <a:endParaRPr lang="pt-BR" sz="4800" b="1" dirty="0"/>
          </a:p>
        </p:txBody>
      </p:sp>
      <p:sp>
        <p:nvSpPr>
          <p:cNvPr id="6" name="Retângulo 5"/>
          <p:cNvSpPr/>
          <p:nvPr/>
        </p:nvSpPr>
        <p:spPr>
          <a:xfrm>
            <a:off x="5582324" y="2636912"/>
            <a:ext cx="33009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dirty="0" smtClean="0"/>
              <a:t>Agressiva ?</a:t>
            </a:r>
          </a:p>
        </p:txBody>
      </p:sp>
      <p:sp>
        <p:nvSpPr>
          <p:cNvPr id="7" name="Retângulo 6"/>
          <p:cNvSpPr/>
          <p:nvPr/>
        </p:nvSpPr>
        <p:spPr>
          <a:xfrm>
            <a:off x="715679" y="3933056"/>
            <a:ext cx="29492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dirty="0" smtClean="0"/>
              <a:t>Passiva ?</a:t>
            </a:r>
          </a:p>
        </p:txBody>
      </p:sp>
    </p:spTree>
    <p:extLst>
      <p:ext uri="{BB962C8B-B14F-4D97-AF65-F5344CB8AC3E}">
        <p14:creationId xmlns="" xmlns:p14="http://schemas.microsoft.com/office/powerpoint/2010/main" val="55803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Autofit/>
          </a:bodyPr>
          <a:lstStyle/>
          <a:p>
            <a:r>
              <a:rPr lang="pt-BR" sz="5400" dirty="0" smtClean="0"/>
              <a:t>A comunicação verbal deve ser </a:t>
            </a:r>
            <a:r>
              <a:rPr lang="pt-BR" sz="5400" dirty="0" smtClean="0">
                <a:hlinkClick r:id="rId2" action="ppaction://hlinkfile"/>
              </a:rPr>
              <a:t>assertiva</a:t>
            </a:r>
            <a:r>
              <a:rPr lang="pt-BR" sz="5400" dirty="0" smtClean="0"/>
              <a:t>? Por que?</a:t>
            </a:r>
            <a:endParaRPr lang="pt-BR" sz="5400" dirty="0"/>
          </a:p>
        </p:txBody>
      </p:sp>
    </p:spTree>
    <p:extLst>
      <p:ext uri="{BB962C8B-B14F-4D97-AF65-F5344CB8AC3E}">
        <p14:creationId xmlns="" xmlns:p14="http://schemas.microsoft.com/office/powerpoint/2010/main" val="104359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3.bp.blogspot.com/-Qk7O-2sXUco/UHd552yzSpI/AAAAAAAABRA/mNWThrSV5B4/s1600/ALVO+DA+ADORA%C3%87%C3%83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53136"/>
            <a:ext cx="2182652" cy="19014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ser Assertivo?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Resumo:</a:t>
            </a:r>
          </a:p>
          <a:p>
            <a:pPr marL="0" indent="0">
              <a:buNone/>
            </a:pPr>
            <a:r>
              <a:rPr lang="pt-BR" dirty="0" smtClean="0"/>
              <a:t>Ser capaz de exprimir de forma direta o que pensa, sente, deseja  e que faz valer os seus </a:t>
            </a:r>
          </a:p>
          <a:p>
            <a:pPr marL="0" indent="0">
              <a:buNone/>
            </a:pPr>
            <a:r>
              <a:rPr lang="pt-BR" dirty="0" smtClean="0"/>
              <a:t>direitos, escolhendo um conjunto de </a:t>
            </a:r>
          </a:p>
          <a:p>
            <a:pPr marL="0" indent="0">
              <a:buNone/>
            </a:pPr>
            <a:r>
              <a:rPr lang="pt-BR" dirty="0" smtClean="0"/>
              <a:t>comportamentos e atitudes adequados a </a:t>
            </a:r>
          </a:p>
          <a:p>
            <a:pPr marL="0" indent="0">
              <a:buNone/>
            </a:pPr>
            <a:r>
              <a:rPr lang="pt-BR" dirty="0" smtClean="0"/>
              <a:t>cada situação, de acordo como o local e </a:t>
            </a:r>
          </a:p>
          <a:p>
            <a:pPr marL="0" indent="0">
              <a:buNone/>
            </a:pPr>
            <a:r>
              <a:rPr lang="pt-BR" dirty="0" smtClean="0"/>
              <a:t>momento.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Comunicação Interpessoal - UNCISAL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5533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Para ter comunicação assertiva é preciso: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772815"/>
            <a:ext cx="8147248" cy="4104457"/>
          </a:xfrm>
        </p:spPr>
        <p:txBody>
          <a:bodyPr>
            <a:normAutofit/>
          </a:bodyPr>
          <a:lstStyle/>
          <a:p>
            <a:r>
              <a:rPr lang="pt-BR" dirty="0" smtClean="0"/>
              <a:t>Expressar sentimentos </a:t>
            </a:r>
            <a:r>
              <a:rPr lang="pt-BR" dirty="0"/>
              <a:t>com espontaneidade, naturalidade e calma;</a:t>
            </a:r>
          </a:p>
          <a:p>
            <a:r>
              <a:rPr lang="pt-BR" dirty="0" smtClean="0"/>
              <a:t>Adotar posição </a:t>
            </a:r>
            <a:r>
              <a:rPr lang="pt-BR" u="sng" dirty="0"/>
              <a:t>clara e transparente</a:t>
            </a:r>
            <a:r>
              <a:rPr lang="pt-BR" dirty="0"/>
              <a:t>, sem disfarces ou vias indiretas;</a:t>
            </a:r>
          </a:p>
          <a:p>
            <a:r>
              <a:rPr lang="pt-BR" dirty="0" smtClean="0"/>
              <a:t>Dizer </a:t>
            </a:r>
            <a:r>
              <a:rPr lang="pt-BR" b="1" dirty="0" smtClean="0"/>
              <a:t>sim</a:t>
            </a:r>
            <a:r>
              <a:rPr lang="pt-BR" dirty="0" smtClean="0"/>
              <a:t> </a:t>
            </a:r>
            <a:r>
              <a:rPr lang="pt-BR" dirty="0"/>
              <a:t>ou </a:t>
            </a:r>
            <a:r>
              <a:rPr lang="pt-BR" b="1" dirty="0"/>
              <a:t>não</a:t>
            </a:r>
            <a:r>
              <a:rPr lang="pt-BR" dirty="0"/>
              <a:t> como decorrência de </a:t>
            </a:r>
            <a:r>
              <a:rPr lang="pt-BR" b="1" dirty="0"/>
              <a:t>análise imparcial</a:t>
            </a:r>
            <a:r>
              <a:rPr lang="pt-BR" dirty="0"/>
              <a:t> (não tendenciosa);</a:t>
            </a:r>
          </a:p>
          <a:p>
            <a:r>
              <a:rPr lang="pt-BR" dirty="0" smtClean="0"/>
              <a:t>Ser firme</a:t>
            </a:r>
            <a:r>
              <a:rPr lang="pt-BR" dirty="0"/>
              <a:t>, quando necessário, sem ferir ninguém;</a:t>
            </a:r>
          </a:p>
          <a:p>
            <a:r>
              <a:rPr lang="pt-BR" dirty="0" smtClean="0"/>
              <a:t>Ser flexível</a:t>
            </a:r>
            <a:r>
              <a:rPr lang="pt-BR" dirty="0"/>
              <a:t>, sem abandonar seu espaço vital nem invadir o de outrem.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331640" y="5978285"/>
            <a:ext cx="6431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Assertividade na Comunicação </a:t>
            </a:r>
            <a:r>
              <a:rPr lang="pt-BR" dirty="0" smtClean="0"/>
              <a:t>Empresarial - </a:t>
            </a:r>
            <a:r>
              <a:rPr lang="pt-BR" dirty="0"/>
              <a:t>Luiz Roberto </a:t>
            </a:r>
            <a:r>
              <a:rPr lang="pt-BR" dirty="0" err="1"/>
              <a:t>Bodstein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9703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de comunicação</a:t>
            </a:r>
            <a:endParaRPr lang="pt-BR" dirty="0"/>
          </a:p>
        </p:txBody>
      </p:sp>
      <p:pic>
        <p:nvPicPr>
          <p:cNvPr id="1026" name="Picture 2" descr="http://ergotriade.com.br/wp-content/uploads/2013/10/comunica%C3%A7%C3%A3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48234" cy="6616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 rot="20235226">
            <a:off x="-171229" y="1072224"/>
            <a:ext cx="2056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Visão Clássica</a:t>
            </a:r>
            <a:endParaRPr lang="pt-BR" sz="2400" b="1" dirty="0"/>
          </a:p>
        </p:txBody>
      </p:sp>
    </p:spTree>
    <p:extLst>
      <p:ext uri="{BB962C8B-B14F-4D97-AF65-F5344CB8AC3E}">
        <p14:creationId xmlns="" xmlns:p14="http://schemas.microsoft.com/office/powerpoint/2010/main" val="155947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OWOFsoiw9gw/UYKBshG5vrI/AAAAAAAABSk/ckOKYWa4ojA/s1600/71635_302829533168884_736413728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38370" cy="66389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377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/>
          <a:lstStyle/>
          <a:p>
            <a:r>
              <a:rPr lang="pt-BR" dirty="0" smtClean="0"/>
              <a:t>“</a:t>
            </a:r>
            <a:r>
              <a:rPr lang="pt-BR" dirty="0" smtClean="0">
                <a:hlinkClick r:id="rId2" action="ppaction://hlinkfile"/>
              </a:rPr>
              <a:t>Quem conta um conto</a:t>
            </a:r>
            <a:r>
              <a:rPr lang="pt-BR" dirty="0" smtClean="0"/>
              <a:t>”</a:t>
            </a:r>
            <a:endParaRPr 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3528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b="1" dirty="0" smtClean="0"/>
              <a:t>Dinâmica</a:t>
            </a:r>
            <a:endParaRPr lang="pt-BR" sz="7200" b="1" dirty="0"/>
          </a:p>
        </p:txBody>
      </p:sp>
    </p:spTree>
    <p:extLst>
      <p:ext uri="{BB962C8B-B14F-4D97-AF65-F5344CB8AC3E}">
        <p14:creationId xmlns="" xmlns:p14="http://schemas.microsoft.com/office/powerpoint/2010/main" val="1190168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Dimensões da Comunicação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Dimensão Intrapessoal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Dimensão Interpessoal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Dimensão Vocal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Dimensão Corporal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Dimensão Técnica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Dimensão Intelectual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Dimensão Espiritual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31018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Dimensão Intrapessoal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/>
              <a:t>Problemas mais comuns:</a:t>
            </a:r>
          </a:p>
          <a:p>
            <a:r>
              <a:rPr lang="pt-BR" dirty="0" smtClean="0"/>
              <a:t>Baixa autoestima</a:t>
            </a:r>
          </a:p>
          <a:p>
            <a:r>
              <a:rPr lang="pt-BR" dirty="0" smtClean="0"/>
              <a:t>Medos</a:t>
            </a:r>
          </a:p>
          <a:p>
            <a:r>
              <a:rPr lang="pt-BR" dirty="0" smtClean="0"/>
              <a:t>Ansiedade</a:t>
            </a:r>
          </a:p>
          <a:p>
            <a:r>
              <a:rPr lang="pt-BR" dirty="0" smtClean="0"/>
              <a:t>Desconhecimento de si</a:t>
            </a:r>
          </a:p>
          <a:p>
            <a:r>
              <a:rPr lang="pt-BR" dirty="0" smtClean="0"/>
              <a:t>Pessimismo</a:t>
            </a:r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705" t="24801" r="30244" b="28238"/>
          <a:stretch/>
        </p:blipFill>
        <p:spPr bwMode="auto">
          <a:xfrm>
            <a:off x="5652120" y="1700808"/>
            <a:ext cx="1698172" cy="3435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2786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é o sua meta de aprendizado?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Comunicação Interpessoal - UNCISAL</a:t>
            </a: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707232" y="4509120"/>
            <a:ext cx="76328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 smtClean="0"/>
              <a:t>Aonde quer chegar?</a:t>
            </a:r>
            <a:br>
              <a:rPr lang="pt-BR" sz="4400" dirty="0" smtClean="0"/>
            </a:br>
            <a:r>
              <a:rPr lang="pt-BR" sz="4400" dirty="0" smtClean="0"/>
              <a:t/>
            </a:r>
            <a:br>
              <a:rPr lang="pt-BR" sz="4400" dirty="0" smtClean="0"/>
            </a:br>
            <a:endParaRPr lang="pt-BR" sz="4400" dirty="0"/>
          </a:p>
        </p:txBody>
      </p:sp>
      <p:sp>
        <p:nvSpPr>
          <p:cNvPr id="6" name="Retângulo 5"/>
          <p:cNvSpPr/>
          <p:nvPr/>
        </p:nvSpPr>
        <p:spPr>
          <a:xfrm>
            <a:off x="683568" y="2509380"/>
            <a:ext cx="76328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 smtClean="0"/>
              <a:t>Como pretende aplicar o que vai aprender no dia a dia?</a:t>
            </a:r>
            <a:endParaRPr lang="pt-BR" sz="4400" dirty="0"/>
          </a:p>
        </p:txBody>
      </p:sp>
    </p:spTree>
    <p:extLst>
      <p:ext uri="{BB962C8B-B14F-4D97-AF65-F5344CB8AC3E}">
        <p14:creationId xmlns="" xmlns:p14="http://schemas.microsoft.com/office/powerpoint/2010/main" val="1532571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Dimensão Interpessoal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/>
              <a:t>Problemas mais comuns:</a:t>
            </a:r>
          </a:p>
          <a:p>
            <a:r>
              <a:rPr lang="pt-BR" dirty="0" smtClean="0"/>
              <a:t>Inflexibilidade</a:t>
            </a:r>
          </a:p>
          <a:p>
            <a:r>
              <a:rPr lang="pt-BR" dirty="0" smtClean="0"/>
              <a:t>Preocupação excessiva</a:t>
            </a:r>
          </a:p>
          <a:p>
            <a:r>
              <a:rPr lang="pt-BR" dirty="0" smtClean="0"/>
              <a:t>Prepotência</a:t>
            </a:r>
          </a:p>
          <a:p>
            <a:r>
              <a:rPr lang="pt-BR" dirty="0" smtClean="0"/>
              <a:t>Insensibilidade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79543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Dimensão Vocal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/>
              <a:t>Problemas mais comuns:</a:t>
            </a:r>
          </a:p>
          <a:p>
            <a:r>
              <a:rPr lang="pt-BR" dirty="0" smtClean="0"/>
              <a:t>Dicção ruim</a:t>
            </a:r>
          </a:p>
          <a:p>
            <a:r>
              <a:rPr lang="pt-BR" dirty="0" smtClean="0"/>
              <a:t>Linearidade</a:t>
            </a:r>
          </a:p>
          <a:p>
            <a:r>
              <a:rPr lang="pt-BR" dirty="0" smtClean="0"/>
              <a:t>Volume inadequado</a:t>
            </a:r>
          </a:p>
          <a:p>
            <a:r>
              <a:rPr lang="pt-BR" dirty="0" smtClean="0"/>
              <a:t>Incongruência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7371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Dimensão Corporal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/>
              <a:t>Problemas mais comuns:</a:t>
            </a:r>
          </a:p>
          <a:p>
            <a:r>
              <a:rPr lang="pt-BR" dirty="0" smtClean="0"/>
              <a:t>Ausência de gestos</a:t>
            </a:r>
          </a:p>
          <a:p>
            <a:r>
              <a:rPr lang="pt-BR" dirty="0" smtClean="0"/>
              <a:t>Postura deselegante</a:t>
            </a:r>
          </a:p>
          <a:p>
            <a:r>
              <a:rPr lang="pt-BR" dirty="0" smtClean="0"/>
              <a:t>Não olhar</a:t>
            </a:r>
          </a:p>
          <a:p>
            <a:r>
              <a:rPr lang="pt-BR" dirty="0" smtClean="0"/>
              <a:t>Inexpressividade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50129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Dimensão Técnica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/>
              <a:t>Problemas mais comuns:</a:t>
            </a:r>
          </a:p>
          <a:p>
            <a:r>
              <a:rPr lang="pt-BR" dirty="0" smtClean="0"/>
              <a:t>Desconhecer os recursos</a:t>
            </a:r>
          </a:p>
          <a:p>
            <a:r>
              <a:rPr lang="pt-BR" dirty="0" smtClean="0"/>
              <a:t>Recursos inadequados</a:t>
            </a:r>
          </a:p>
          <a:p>
            <a:r>
              <a:rPr lang="pt-BR" dirty="0" smtClean="0"/>
              <a:t>Disposição ruim</a:t>
            </a:r>
          </a:p>
          <a:p>
            <a:r>
              <a:rPr lang="pt-BR" dirty="0" smtClean="0"/>
              <a:t>Despreparo de equipe de apoio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14568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Dimensão Intelectual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/>
              <a:t>Problemas mais comuns:</a:t>
            </a:r>
          </a:p>
          <a:p>
            <a:r>
              <a:rPr lang="pt-BR" dirty="0" smtClean="0"/>
              <a:t>Ausência de planejamento</a:t>
            </a:r>
          </a:p>
          <a:p>
            <a:r>
              <a:rPr lang="pt-BR" dirty="0" smtClean="0"/>
              <a:t>Apresentação desestruturada</a:t>
            </a:r>
          </a:p>
          <a:p>
            <a:r>
              <a:rPr lang="pt-BR" dirty="0" smtClean="0"/>
              <a:t>Repertório limitado</a:t>
            </a:r>
          </a:p>
          <a:p>
            <a:r>
              <a:rPr lang="pt-BR" dirty="0" smtClean="0"/>
              <a:t>Vocabulário insuficiente</a:t>
            </a:r>
          </a:p>
          <a:p>
            <a:r>
              <a:rPr lang="pt-BR" dirty="0" smtClean="0"/>
              <a:t>Limitações gramaticais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44141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Dimensão Espiritual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/>
              <a:t>Problemas mais comuns:</a:t>
            </a:r>
          </a:p>
          <a:p>
            <a:r>
              <a:rPr lang="pt-BR" dirty="0" smtClean="0"/>
              <a:t>Desconhecimento dos valores</a:t>
            </a:r>
          </a:p>
          <a:p>
            <a:r>
              <a:rPr lang="pt-BR" dirty="0" smtClean="0"/>
              <a:t>Não ter um propósito de vida</a:t>
            </a:r>
          </a:p>
          <a:p>
            <a:r>
              <a:rPr lang="pt-BR" dirty="0" smtClean="0"/>
              <a:t>Desvalorizar a sua palavra</a:t>
            </a:r>
          </a:p>
          <a:p>
            <a:r>
              <a:rPr lang="pt-BR" dirty="0" smtClean="0"/>
              <a:t>Não ter um código de honra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93685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Objetivos do Curso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887663"/>
          </a:xfrm>
        </p:spPr>
        <p:txBody>
          <a:bodyPr/>
          <a:lstStyle/>
          <a:p>
            <a:r>
              <a:rPr lang="pt-BR"/>
              <a:t>Aprender técnicas para dominar o medo de falar em público;</a:t>
            </a:r>
          </a:p>
          <a:p>
            <a:r>
              <a:rPr lang="pt-BR"/>
              <a:t>Desenvolver a autoconfiança através do aprimoramento da imagem pessoal;</a:t>
            </a:r>
          </a:p>
          <a:p>
            <a:r>
              <a:rPr lang="pt-BR"/>
              <a:t>Melhorar a postura, gestos, voz e dicção. </a:t>
            </a:r>
          </a:p>
        </p:txBody>
      </p:sp>
      <p:pic>
        <p:nvPicPr>
          <p:cNvPr id="3077" name="Picture 5" descr="me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4437063"/>
            <a:ext cx="2425700" cy="21510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sz="4000" dirty="0" smtClean="0"/>
              <a:t> </a:t>
            </a:r>
            <a:r>
              <a:rPr lang="pt-BR" sz="4000" dirty="0"/>
              <a:t>Exigências do Mundo Moderno.</a:t>
            </a:r>
            <a:endParaRPr lang="pt-BR" sz="40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735187"/>
            <a:ext cx="8388424" cy="4430117"/>
          </a:xfrm>
        </p:spPr>
        <p:txBody>
          <a:bodyPr>
            <a:normAutofit/>
          </a:bodyPr>
          <a:lstStyle/>
          <a:p>
            <a:pPr marL="609600" indent="-609600">
              <a:buNone/>
              <a:defRPr/>
            </a:pPr>
            <a:r>
              <a:rPr lang="pt-BR" sz="2400" dirty="0" smtClean="0"/>
              <a:t>	</a:t>
            </a:r>
            <a:r>
              <a:rPr lang="pt-BR" dirty="0"/>
              <a:t>Desenvolvimento de Competências:</a:t>
            </a:r>
          </a:p>
          <a:p>
            <a:pPr marL="609600" indent="-609600">
              <a:buNone/>
              <a:defRPr/>
            </a:pPr>
            <a:r>
              <a:rPr lang="pt-BR" b="1" dirty="0" smtClean="0"/>
              <a:t>Comportamentais</a:t>
            </a:r>
            <a:endParaRPr lang="pt-BR" b="1" dirty="0"/>
          </a:p>
          <a:p>
            <a:pPr marL="1009650" lvl="1" indent="-609600">
              <a:buNone/>
              <a:defRPr/>
            </a:pPr>
            <a:r>
              <a:rPr lang="pt-BR" dirty="0"/>
              <a:t>•Comunicação v</a:t>
            </a:r>
            <a:r>
              <a:rPr lang="pt-BR" dirty="0" smtClean="0"/>
              <a:t>erbal e não-verbal</a:t>
            </a:r>
            <a:endParaRPr lang="pt-BR" dirty="0"/>
          </a:p>
          <a:p>
            <a:pPr marL="1009650" lvl="1" indent="-609600">
              <a:buNone/>
              <a:defRPr/>
            </a:pPr>
            <a:r>
              <a:rPr lang="pt-BR" dirty="0"/>
              <a:t>•Assertividade</a:t>
            </a:r>
          </a:p>
          <a:p>
            <a:pPr marL="1009650" lvl="1" indent="-609600">
              <a:buNone/>
              <a:defRPr/>
            </a:pPr>
            <a:r>
              <a:rPr lang="pt-BR" dirty="0"/>
              <a:t>•Relacionamento Interpessoal</a:t>
            </a:r>
          </a:p>
          <a:p>
            <a:pPr marL="0" indent="0">
              <a:buNone/>
              <a:defRPr/>
            </a:pPr>
            <a:r>
              <a:rPr lang="pt-BR" dirty="0" smtClean="0"/>
              <a:t> </a:t>
            </a:r>
            <a:r>
              <a:rPr lang="pt-BR" b="1" dirty="0"/>
              <a:t>Gerenciais</a:t>
            </a:r>
          </a:p>
          <a:p>
            <a:pPr marL="1009650" lvl="1" indent="-609600">
              <a:buNone/>
              <a:defRPr/>
            </a:pPr>
            <a:r>
              <a:rPr lang="pt-BR" dirty="0"/>
              <a:t>• Liderança</a:t>
            </a:r>
          </a:p>
          <a:p>
            <a:pPr marL="1009650" lvl="1" indent="-609600">
              <a:buNone/>
              <a:defRPr/>
            </a:pPr>
            <a:r>
              <a:rPr lang="pt-BR" dirty="0"/>
              <a:t>• Negociação e Vendas</a:t>
            </a:r>
          </a:p>
          <a:p>
            <a:pPr marL="1009650" lvl="1" indent="-609600">
              <a:buNone/>
              <a:defRPr/>
            </a:pPr>
            <a:r>
              <a:rPr lang="pt-BR" dirty="0"/>
              <a:t>• Motivação</a:t>
            </a:r>
            <a:endParaRPr lang="pt-BR" dirty="0" smtClean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Comunicação Interpessoal - UNCISAL</a:t>
            </a:r>
            <a:endParaRPr lang="pt-BR"/>
          </a:p>
        </p:txBody>
      </p:sp>
      <p:pic>
        <p:nvPicPr>
          <p:cNvPr id="9220" name="Picture 5" descr="j02854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78055"/>
            <a:ext cx="3318843" cy="315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33660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importância da Comunicação Verbal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88024" y="3429922"/>
            <a:ext cx="4355976" cy="2764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“Torna-te pois um artista </a:t>
            </a:r>
          </a:p>
          <a:p>
            <a:pPr marL="0" indent="0">
              <a:buNone/>
            </a:pPr>
            <a:r>
              <a:rPr lang="pt-BR" dirty="0" smtClean="0"/>
              <a:t>da fala. E assim terás </a:t>
            </a:r>
          </a:p>
          <a:p>
            <a:pPr marL="0" indent="0">
              <a:buNone/>
            </a:pPr>
            <a:r>
              <a:rPr lang="pt-BR" dirty="0" smtClean="0"/>
              <a:t>domínio sobre os demais.”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Comunicação Interpessoal - UNCISAL</a:t>
            </a:r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59" y="3429000"/>
            <a:ext cx="4105552" cy="2739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09600" y="1752601"/>
            <a:ext cx="6995120" cy="2764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mtClean="0"/>
              <a:t>Inscrição de 3.000 anos </a:t>
            </a:r>
          </a:p>
          <a:p>
            <a:pPr marL="0" indent="0">
              <a:buFont typeface="Arial" pitchFamily="34" charset="0"/>
              <a:buNone/>
            </a:pPr>
            <a:r>
              <a:rPr lang="pt-BR" smtClean="0"/>
              <a:t>em uma tumba do </a:t>
            </a:r>
          </a:p>
          <a:p>
            <a:pPr marL="0" indent="0">
              <a:buFont typeface="Arial" pitchFamily="34" charset="0"/>
              <a:buNone/>
            </a:pPr>
            <a:r>
              <a:rPr lang="pt-BR" smtClean="0"/>
              <a:t>Egito:</a:t>
            </a:r>
          </a:p>
          <a:p>
            <a:pPr marL="0" indent="0">
              <a:buFont typeface="Arial" pitchFamily="34" charset="0"/>
              <a:buNone/>
            </a:pPr>
            <a:endParaRPr lang="pt-BR" smtClean="0"/>
          </a:p>
          <a:p>
            <a:pPr marL="0" indent="0">
              <a:buFont typeface="Arial" pitchFamily="34" charset="0"/>
              <a:buNone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23622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importância da Comunicação Verbal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Comunicação Interpessoal - UNCISAL</a:t>
            </a:r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529" t="23611" r="22025" b="15874"/>
          <a:stretch/>
        </p:blipFill>
        <p:spPr bwMode="auto">
          <a:xfrm>
            <a:off x="683568" y="1340768"/>
            <a:ext cx="7884524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444208" y="2996952"/>
            <a:ext cx="2267900" cy="3240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4153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/>
              <a:t>Quais são os elementos da comunicação?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pt-BR"/>
              <a:t>Seus elementos:</a:t>
            </a:r>
          </a:p>
          <a:p>
            <a:pPr marL="609600" indent="-609600">
              <a:buFontTx/>
              <a:buAutoNum type="arabicPeriod"/>
            </a:pPr>
            <a:r>
              <a:rPr lang="pt-BR"/>
              <a:t>Emissor;</a:t>
            </a:r>
          </a:p>
          <a:p>
            <a:pPr marL="609600" indent="-609600">
              <a:buFontTx/>
              <a:buAutoNum type="arabicPeriod"/>
            </a:pPr>
            <a:r>
              <a:rPr lang="pt-BR"/>
              <a:t>Canal;</a:t>
            </a:r>
          </a:p>
          <a:p>
            <a:pPr marL="609600" indent="-609600">
              <a:buFontTx/>
              <a:buAutoNum type="arabicPeriod"/>
            </a:pPr>
            <a:r>
              <a:rPr lang="pt-BR"/>
              <a:t>Receptor. </a:t>
            </a:r>
          </a:p>
          <a:p>
            <a:pPr marL="1371600" lvl="2" indent="-457200">
              <a:buFont typeface="Wingdings" pitchFamily="2" charset="2"/>
              <a:buNone/>
            </a:pPr>
            <a:endParaRPr lang="pt-BR" sz="1600"/>
          </a:p>
          <a:p>
            <a:pPr marL="609600" indent="-609600"/>
            <a:endParaRPr lang="pt-BR" sz="2000"/>
          </a:p>
        </p:txBody>
      </p:sp>
      <p:pic>
        <p:nvPicPr>
          <p:cNvPr id="10244" name="Picture 4" descr="barreira na comunicaç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1916113"/>
            <a:ext cx="481965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pt-BR" dirty="0"/>
              <a:t>Elementos da comunicação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pt-BR"/>
              <a:t>	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79512" y="1628800"/>
            <a:ext cx="896448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Emissor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É o sujeito da </a:t>
            </a:r>
            <a:r>
              <a:rPr lang="pt-B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idéia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;</a:t>
            </a:r>
          </a:p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Produz e codifica a mensagem de acordo com seus objetivos, levando em consideração para quem quer transmitir;</a:t>
            </a:r>
          </a:p>
          <a:p>
            <a:pPr>
              <a:buFontTx/>
              <a:buChar char="•"/>
            </a:pP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51520" y="4509119"/>
            <a:ext cx="460781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Que escolhe o meio pelo qual quer transmitir a mensagem. </a:t>
            </a:r>
          </a:p>
          <a:p>
            <a:pPr>
              <a:spcBef>
                <a:spcPct val="50000"/>
              </a:spcBef>
            </a:pP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25606" name="Picture 6" descr="m6_belleville_4_baix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3933825"/>
            <a:ext cx="4032250" cy="2727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Elementos da comunicação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pt-BR" dirty="0"/>
              <a:t>	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95536" y="2060848"/>
            <a:ext cx="835342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Canal de propagação</a:t>
            </a:r>
          </a:p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É o meio escolhido pelo Emissor para transmitir a mensagem, que pode ser:</a:t>
            </a:r>
          </a:p>
          <a:p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lvl="4">
              <a:buFontTx/>
              <a:buChar char="•"/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impresso;</a:t>
            </a:r>
          </a:p>
          <a:p>
            <a:pPr lvl="4">
              <a:buFontTx/>
              <a:buChar char="•"/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sonoro;</a:t>
            </a:r>
          </a:p>
          <a:p>
            <a:pPr lvl="4">
              <a:buFontTx/>
              <a:buChar char="•"/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visual;</a:t>
            </a:r>
          </a:p>
          <a:p>
            <a:pPr lvl="4">
              <a:buFontTx/>
              <a:buChar char="•"/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tacto.</a:t>
            </a:r>
          </a:p>
        </p:txBody>
      </p:sp>
      <p:pic>
        <p:nvPicPr>
          <p:cNvPr id="26631" name="Picture 7" descr="quem-nao-se-comun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128403"/>
            <a:ext cx="1900584" cy="25438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197</TotalTime>
  <Words>536</Words>
  <Application>Microsoft Office PowerPoint</Application>
  <PresentationFormat>Apresentação na tela (4:3)</PresentationFormat>
  <Paragraphs>135</Paragraphs>
  <Slides>25</Slides>
  <Notes>0</Notes>
  <HiddenSlides>3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Fluxo</vt:lpstr>
      <vt:lpstr>Slide 1</vt:lpstr>
      <vt:lpstr>Qual é o sua meta de aprendizado?  </vt:lpstr>
      <vt:lpstr>Objetivos do Curso</vt:lpstr>
      <vt:lpstr> Exigências do Mundo Moderno.</vt:lpstr>
      <vt:lpstr>A importância da Comunicação Verbal</vt:lpstr>
      <vt:lpstr>A importância da Comunicação Verbal</vt:lpstr>
      <vt:lpstr>Quais são os elementos da comunicação?</vt:lpstr>
      <vt:lpstr>Elementos da comunicação</vt:lpstr>
      <vt:lpstr>Elementos da comunicação</vt:lpstr>
      <vt:lpstr>Elementos da comunicação</vt:lpstr>
      <vt:lpstr>Qual o seu estilo de comunicação verbal?</vt:lpstr>
      <vt:lpstr>A comunicação verbal deve ser assertiva? Por que?</vt:lpstr>
      <vt:lpstr>O que é ser Assertivo?</vt:lpstr>
      <vt:lpstr>Para ter comunicação assertiva é preciso:</vt:lpstr>
      <vt:lpstr>Processo de comunicação</vt:lpstr>
      <vt:lpstr>Slide 16</vt:lpstr>
      <vt:lpstr>“Quem conta um conto”</vt:lpstr>
      <vt:lpstr>Dimensões da Comunicação</vt:lpstr>
      <vt:lpstr>Dimensão Intrapessoal</vt:lpstr>
      <vt:lpstr>Dimensão Interpessoal</vt:lpstr>
      <vt:lpstr>Dimensão Vocal</vt:lpstr>
      <vt:lpstr>Dimensão Corporal</vt:lpstr>
      <vt:lpstr>Dimensão Técnica</vt:lpstr>
      <vt:lpstr>Dimensão Intelectual</vt:lpstr>
      <vt:lpstr> Dimensão Espiritual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ricardo.lima</dc:creator>
  <cp:lastModifiedBy>ls</cp:lastModifiedBy>
  <cp:revision>10</cp:revision>
  <dcterms:created xsi:type="dcterms:W3CDTF">2015-05-05T13:51:46Z</dcterms:created>
  <dcterms:modified xsi:type="dcterms:W3CDTF">2016-08-23T18:36:17Z</dcterms:modified>
</cp:coreProperties>
</file>